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0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40" r:id="rId9"/>
    <p:sldId id="292" r:id="rId10"/>
    <p:sldId id="354" r:id="rId11"/>
    <p:sldId id="321" r:id="rId12"/>
    <p:sldId id="260" r:id="rId13"/>
    <p:sldId id="342" r:id="rId14"/>
    <p:sldId id="343" r:id="rId15"/>
    <p:sldId id="355" r:id="rId16"/>
    <p:sldId id="356" r:id="rId17"/>
    <p:sldId id="357" r:id="rId18"/>
    <p:sldId id="358" r:id="rId19"/>
    <p:sldId id="344" r:id="rId20"/>
    <p:sldId id="339" r:id="rId21"/>
    <p:sldId id="324" r:id="rId22"/>
    <p:sldId id="326" r:id="rId23"/>
    <p:sldId id="350" r:id="rId24"/>
    <p:sldId id="351" r:id="rId25"/>
    <p:sldId id="348" r:id="rId26"/>
    <p:sldId id="349" r:id="rId27"/>
    <p:sldId id="352" r:id="rId28"/>
    <p:sldId id="35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40"/>
            <p14:sldId id="292"/>
            <p14:sldId id="354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</p14:sldIdLst>
        </p14:section>
        <p14:section name="Sumo Robotics Tournament" id="{D8E7354A-2F04-4F89-BD5C-DCA5C3CCB180}">
          <p14:sldIdLst>
            <p14:sldId id="355"/>
            <p14:sldId id="356"/>
            <p14:sldId id="357"/>
            <p14:sldId id="358"/>
          </p14:sldIdLst>
        </p14:section>
        <p14:section name="Maker Training Sessions" id="{C5A25939-7071-4118-AEDF-59E2139767B3}">
          <p14:sldIdLst>
            <p14:sldId id="344"/>
            <p14:sldId id="339"/>
          </p14:sldIdLst>
        </p14:section>
        <p14:section name="Maker topic" id="{315F53C1-C7DF-49EE-AD6B-A0D8A09E6B5C}">
          <p14:sldIdLst>
            <p14:sldId id="324"/>
            <p14:sldId id="326"/>
            <p14:sldId id="350"/>
            <p14:sldId id="351"/>
            <p14:sldId id="348"/>
            <p14:sldId id="349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5.xml"/><Relationship Id="rId5" Type="http://schemas.openxmlformats.org/officeDocument/2006/relationships/image" Target="../media/image7.png"/><Relationship Id="rId10" Type="http://schemas.openxmlformats.org/officeDocument/2006/relationships/slide" Target="slide13.xml"/><Relationship Id="rId4" Type="http://schemas.openxmlformats.org/officeDocument/2006/relationships/image" Target="../media/image6.png"/><Relationship Id="rId9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imapssl.eng.auburn.edu/software/software/showcase.php?software=solidwork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January 30, 2018</a:t>
            </a:r>
          </a:p>
          <a:p>
            <a:r>
              <a:rPr lang="en-US" sz="2400" dirty="0"/>
              <a:t>Broun Hall, </a:t>
            </a:r>
            <a:r>
              <a:rPr lang="en-US" sz="2400" b="1" dirty="0"/>
              <a:t>Room 123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7F8E3-86F1-4037-80C9-FF4F0C3B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418"/>
            <a:ext cx="12276306" cy="50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4BC277-E217-4E54-BEA6-1910C4501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131C88-1C82-47D4-B4CA-B967BB841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868" y="4500359"/>
            <a:ext cx="3206924" cy="2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Three Laws of Robotics">
            <a:extLst>
              <a:ext uri="{FF2B5EF4-FFF2-40B4-BE49-F238E27FC236}">
                <a16:creationId xmlns:a16="http://schemas.microsoft.com/office/drawing/2014/main" id="{DCB5EE29-CF34-4B39-8C14-EC560C3C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6" y="2332520"/>
            <a:ext cx="4220651" cy="38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B4695A-8419-48E5-A5C4-256449E9FAC9}"/>
              </a:ext>
            </a:extLst>
          </p:cNvPr>
          <p:cNvSpPr txBox="1">
            <a:spLocks/>
          </p:cNvSpPr>
          <p:nvPr/>
        </p:nvSpPr>
        <p:spPr>
          <a:xfrm>
            <a:off x="6948875" y="6282227"/>
            <a:ext cx="2638038" cy="45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XKCD: https://xkcd.com/1613/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MINI-CLASS Part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4A-A299-4B2A-8767-EF9AA5E4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46" y="2118360"/>
            <a:ext cx="4168453" cy="28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F68398-8063-45EE-B7BD-0D1AAA2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</p:spTree>
    <p:extLst>
      <p:ext uri="{BB962C8B-B14F-4D97-AF65-F5344CB8AC3E}">
        <p14:creationId xmlns:p14="http://schemas.microsoft.com/office/powerpoint/2010/main" val="383661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3959073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A73AFD98-C578-4489-837B-FE80DFBD7436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5A25939-7071-4118-AEDF-59E2139767B3}">
                    <psuz:zmPr id="{BD1677F5-E813-4036-A45F-4BF4B15A374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930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03D-6756-4B36-9573-14B6E54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DC9E-A0FA-40FA-AF59-E3581185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(Git and GitHub)</a:t>
            </a:r>
          </a:p>
          <a:p>
            <a:r>
              <a:rPr lang="en-US" b="1" dirty="0"/>
              <a:t>3D CAD Parts (</a:t>
            </a:r>
            <a:r>
              <a:rPr lang="en-US" b="1" dirty="0" err="1"/>
              <a:t>Solidworks</a:t>
            </a:r>
            <a:r>
              <a:rPr lang="en-US" b="1" dirty="0"/>
              <a:t>)</a:t>
            </a:r>
          </a:p>
          <a:p>
            <a:r>
              <a:rPr lang="en-US" dirty="0"/>
              <a:t>3D Printing (Lulzbot </a:t>
            </a:r>
            <a:r>
              <a:rPr lang="en-US" dirty="0" err="1"/>
              <a:t>Taz</a:t>
            </a:r>
            <a:r>
              <a:rPr lang="en-US" dirty="0"/>
              <a:t> 3 w/ </a:t>
            </a:r>
            <a:r>
              <a:rPr lang="en-US" dirty="0" err="1"/>
              <a:t>Cura</a:t>
            </a:r>
            <a:r>
              <a:rPr lang="en-US" dirty="0"/>
              <a:t>)</a:t>
            </a:r>
          </a:p>
          <a:p>
            <a:r>
              <a:rPr lang="en-US" dirty="0"/>
              <a:t>3D CAD Review and Assemblies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Electrical Prototyping and intro to Arduino</a:t>
            </a:r>
          </a:p>
          <a:p>
            <a:r>
              <a:rPr lang="en-US" dirty="0"/>
              <a:t>Soldering and Electrical Fabrication</a:t>
            </a:r>
          </a:p>
          <a:p>
            <a:r>
              <a:rPr lang="en-US" dirty="0"/>
              <a:t>Basic Robotics Programming and PWM</a:t>
            </a:r>
          </a:p>
          <a:p>
            <a:r>
              <a:rPr lang="en-US" dirty="0"/>
              <a:t>Basic Sensor Programming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3D CAD &amp; SolidWorks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Why use 3D Computer Aided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fast and accurate way of drawing parts and assemblies</a:t>
            </a:r>
          </a:p>
          <a:p>
            <a:r>
              <a:rPr lang="en-US" dirty="0"/>
              <a:t>Provides more detail than a whiteboard sketch</a:t>
            </a:r>
          </a:p>
          <a:p>
            <a:r>
              <a:rPr lang="en-US" dirty="0"/>
              <a:t>Visualize how objects fit together</a:t>
            </a:r>
          </a:p>
          <a:p>
            <a:r>
              <a:rPr lang="en-US" dirty="0">
                <a:solidFill>
                  <a:schemeClr val="tx1"/>
                </a:solidFill>
              </a:rPr>
              <a:t>Helps  determine </a:t>
            </a:r>
            <a:r>
              <a:rPr lang="en-US" dirty="0"/>
              <a:t>potential issues in design rather than manufacturing</a:t>
            </a:r>
          </a:p>
          <a:p>
            <a:r>
              <a:rPr lang="en-US" dirty="0"/>
              <a:t>Allows rapid development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B46D-5C36-4451-ADDF-91F19B6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820CD-E8ED-4707-A5D6-1C140BA67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489283" cy="4206240"/>
          </a:xfrm>
        </p:spPr>
        <p:txBody>
          <a:bodyPr/>
          <a:lstStyle/>
          <a:p>
            <a:r>
              <a:rPr lang="en-US" dirty="0"/>
              <a:t>A powerful 3D CAD software suite developed by Dassault Systems.</a:t>
            </a:r>
          </a:p>
          <a:p>
            <a:r>
              <a:rPr lang="en-US" dirty="0"/>
              <a:t>Is used by many companies around the world.</a:t>
            </a:r>
          </a:p>
          <a:p>
            <a:r>
              <a:rPr lang="en-US" dirty="0"/>
              <a:t>Has a good balance of intuitive controls and precision tools.</a:t>
            </a:r>
          </a:p>
          <a:p>
            <a:r>
              <a:rPr lang="en-US" dirty="0"/>
              <a:t>Has an extensive collection of useful analysis tools.</a:t>
            </a:r>
          </a:p>
          <a:p>
            <a:r>
              <a:rPr lang="en-US" dirty="0"/>
              <a:t>Is free for Auburn University students.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Image result for solidworks logo">
            <a:extLst>
              <a:ext uri="{FF2B5EF4-FFF2-40B4-BE49-F238E27FC236}">
                <a16:creationId xmlns:a16="http://schemas.microsoft.com/office/drawing/2014/main" id="{28D69D4E-C98E-4ADA-AC67-1C865F49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10" y="401935"/>
            <a:ext cx="5457526" cy="101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es.cloudinary.com/engineering-com/image/upload/w_640,h_640,c_limit/Picture5_ywo4ou.jpg">
            <a:extLst>
              <a:ext uri="{FF2B5EF4-FFF2-40B4-BE49-F238E27FC236}">
                <a16:creationId xmlns:a16="http://schemas.microsoft.com/office/drawing/2014/main" id="{800282C7-819A-450D-BB50-5C8AD34E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596" y="2683667"/>
            <a:ext cx="5088470" cy="286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B46D-5C36-4451-ADDF-91F19B6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SolidWorks</a:t>
            </a:r>
          </a:p>
        </p:txBody>
      </p:sp>
      <p:pic>
        <p:nvPicPr>
          <p:cNvPr id="2050" name="Picture 2" descr="Image result for autodesk inventor logo">
            <a:extLst>
              <a:ext uri="{FF2B5EF4-FFF2-40B4-BE49-F238E27FC236}">
                <a16:creationId xmlns:a16="http://schemas.microsoft.com/office/drawing/2014/main" id="{B84B29BB-F927-4CD5-BCDB-E6D4E0731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72" y="557251"/>
            <a:ext cx="3339637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oogle sketchup logo">
            <a:extLst>
              <a:ext uri="{FF2B5EF4-FFF2-40B4-BE49-F238E27FC236}">
                <a16:creationId xmlns:a16="http://schemas.microsoft.com/office/drawing/2014/main" id="{ED41B6EA-1C2D-4CE0-81E8-498EA46D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05" y="4681960"/>
            <a:ext cx="4465681" cy="9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olid edge logo">
            <a:extLst>
              <a:ext uri="{FF2B5EF4-FFF2-40B4-BE49-F238E27FC236}">
                <a16:creationId xmlns:a16="http://schemas.microsoft.com/office/drawing/2014/main" id="{B3959402-2551-4B1E-93FD-37A6D236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846" y="384571"/>
            <a:ext cx="3041302" cy="102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tc creo logo">
            <a:extLst>
              <a:ext uri="{FF2B5EF4-FFF2-40B4-BE49-F238E27FC236}">
                <a16:creationId xmlns:a16="http://schemas.microsoft.com/office/drawing/2014/main" id="{894AD38A-5780-4708-8E38-51BEE258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1" y="553993"/>
            <a:ext cx="2544326" cy="85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openscad logo">
            <a:extLst>
              <a:ext uri="{FF2B5EF4-FFF2-40B4-BE49-F238E27FC236}">
                <a16:creationId xmlns:a16="http://schemas.microsoft.com/office/drawing/2014/main" id="{22684F96-9C66-4C39-81E4-7EC977888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1" y="4307760"/>
            <a:ext cx="44100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129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SolidWorks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558029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the SPARC CAD Workstation</a:t>
            </a:r>
          </a:p>
          <a:p>
            <a:r>
              <a:rPr lang="en-US" dirty="0">
                <a:solidFill>
                  <a:schemeClr val="tx1"/>
                </a:solidFill>
              </a:rPr>
              <a:t>Use an Engineering Network Services Computer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Broun 123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Shelby 1202,2119,2122,2210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Davis 123,330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Ross 306,370</a:t>
            </a:r>
          </a:p>
          <a:p>
            <a:r>
              <a:rPr lang="en-US" dirty="0">
                <a:solidFill>
                  <a:schemeClr val="tx1"/>
                </a:solidFill>
              </a:rPr>
              <a:t>Download the student version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https://imapssl.eng.auburn.edu/software/software/showcase.php?software=solidworks</a:t>
            </a:r>
            <a:endParaRPr lang="en-US" dirty="0">
              <a:solidFill>
                <a:schemeClr val="tx1"/>
              </a:solidFill>
            </a:endParaRPr>
          </a:p>
          <a:p>
            <a:pPr marL="20574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803" t="29372" r="14450" b="20840"/>
          <a:stretch/>
        </p:blipFill>
        <p:spPr>
          <a:xfrm>
            <a:off x="7969479" y="2140085"/>
            <a:ext cx="3017520" cy="34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0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Minimum Computer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793741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Windows 7, 8.1, 10 64-bit</a:t>
            </a:r>
          </a:p>
          <a:p>
            <a:r>
              <a:rPr lang="en-US" dirty="0" err="1">
                <a:solidFill>
                  <a:schemeClr val="tx1"/>
                </a:solidFill>
              </a:rPr>
              <a:t>Macbook</a:t>
            </a:r>
            <a:r>
              <a:rPr lang="en-US" dirty="0">
                <a:solidFill>
                  <a:schemeClr val="tx1"/>
                </a:solidFill>
              </a:rPr>
              <a:t> users must use Windows in Boot Camp or virtual machine</a:t>
            </a:r>
          </a:p>
          <a:p>
            <a:r>
              <a:rPr lang="en-US" dirty="0">
                <a:solidFill>
                  <a:schemeClr val="tx1"/>
                </a:solidFill>
              </a:rPr>
              <a:t>8GB or RAM or higher is recommended</a:t>
            </a:r>
          </a:p>
          <a:p>
            <a:r>
              <a:rPr lang="en-US" dirty="0">
                <a:solidFill>
                  <a:schemeClr val="tx1"/>
                </a:solidFill>
              </a:rPr>
              <a:t>Must have physical mouse with center wheel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Laptop touchpads do not work well</a:t>
            </a:r>
          </a:p>
          <a:p>
            <a:r>
              <a:rPr lang="en-US" dirty="0">
                <a:solidFill>
                  <a:schemeClr val="tx1"/>
                </a:solidFill>
              </a:rPr>
              <a:t>At least 8GB of Storage space</a:t>
            </a:r>
          </a:p>
          <a:p>
            <a:r>
              <a:rPr lang="en-US" dirty="0">
                <a:solidFill>
                  <a:schemeClr val="tx1"/>
                </a:solidFill>
              </a:rPr>
              <a:t>Performance wil</a:t>
            </a:r>
            <a:r>
              <a:rPr lang="en-US" dirty="0"/>
              <a:t>l increase with better graphics cards.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26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36B3-3E5F-480F-A392-CFD29200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3D CAD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FBDE-F7CA-44DE-A7B8-4EBA8933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39" y="1963108"/>
            <a:ext cx="5158304" cy="762949"/>
          </a:xfrm>
        </p:spPr>
        <p:txBody>
          <a:bodyPr/>
          <a:lstStyle/>
          <a:p>
            <a:r>
              <a:rPr lang="en-US" b="1" dirty="0"/>
              <a:t>Sketches: </a:t>
            </a:r>
            <a:r>
              <a:rPr lang="en-US" dirty="0"/>
              <a:t>usually 2D drawing of a particular aspect of a part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F7F09-2754-433B-AF34-063BFCB0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4866394"/>
            <a:ext cx="2819871" cy="154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220A-4AA0-4933-86C5-60143185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679423"/>
            <a:ext cx="2750821" cy="1544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3143C-7B9D-40DC-AF3F-FB3856C59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852" y="2355554"/>
            <a:ext cx="2782567" cy="19157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504351-DC43-41A6-8E9C-20C06AEBA107}"/>
              </a:ext>
            </a:extLst>
          </p:cNvPr>
          <p:cNvSpPr txBox="1">
            <a:spLocks/>
          </p:cNvSpPr>
          <p:nvPr/>
        </p:nvSpPr>
        <p:spPr>
          <a:xfrm>
            <a:off x="372339" y="4336256"/>
            <a:ext cx="5158304" cy="5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Parts: </a:t>
            </a:r>
            <a:r>
              <a:rPr lang="en-US" dirty="0"/>
              <a:t>A single piece of an object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4FF825-F97E-4CD6-8FB8-CF4B7270BBCA}"/>
              </a:ext>
            </a:extLst>
          </p:cNvPr>
          <p:cNvSpPr txBox="1">
            <a:spLocks/>
          </p:cNvSpPr>
          <p:nvPr/>
        </p:nvSpPr>
        <p:spPr>
          <a:xfrm>
            <a:off x="5719034" y="1963108"/>
            <a:ext cx="5951309" cy="5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Assemblies: </a:t>
            </a:r>
            <a:r>
              <a:rPr lang="en-US" dirty="0"/>
              <a:t>A collection of connected parts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A54CC4-42E9-4805-80E8-459FA4C2A167}"/>
              </a:ext>
            </a:extLst>
          </p:cNvPr>
          <p:cNvSpPr txBox="1">
            <a:spLocks/>
          </p:cNvSpPr>
          <p:nvPr/>
        </p:nvSpPr>
        <p:spPr>
          <a:xfrm>
            <a:off x="5719034" y="4336256"/>
            <a:ext cx="5499610" cy="76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Drawings: </a:t>
            </a:r>
            <a:r>
              <a:rPr lang="en-US" dirty="0"/>
              <a:t>A 2D representation of parts and assemblies.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5369B-1CDB-449A-81FE-481E4E780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008" y="4823530"/>
            <a:ext cx="2568254" cy="1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51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CD8E-D002-4FA0-841C-EF722854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SolidWorks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38009-0BEC-4480-AB7F-40260B6F2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512081" cy="4206240"/>
          </a:xfrm>
        </p:spPr>
        <p:txBody>
          <a:bodyPr/>
          <a:lstStyle/>
          <a:p>
            <a:r>
              <a:rPr lang="en-US" dirty="0"/>
              <a:t>Free interactive tutorials are built into the software.</a:t>
            </a:r>
          </a:p>
          <a:p>
            <a:r>
              <a:rPr lang="en-US" dirty="0"/>
              <a:t>Ranges from basic skills to advanced topics.</a:t>
            </a:r>
          </a:p>
          <a:p>
            <a:r>
              <a:rPr lang="en-US" dirty="0"/>
              <a:t>Highlighted tutorials are best for beginners.</a:t>
            </a:r>
          </a:p>
          <a:p>
            <a:r>
              <a:rPr lang="en-US" dirty="0"/>
              <a:t>HELP &gt; SOLIDWORKS Tutorials &gt; All Tutorials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7A215-1036-4EC8-9420-B6441031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508304"/>
            <a:ext cx="5048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Student lead organization at Auburn University.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9070818" y="0"/>
            <a:ext cx="3121181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34275" y="847976"/>
            <a:ext cx="4851141" cy="51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6220</TotalTime>
  <Words>1035</Words>
  <Application>Microsoft Office PowerPoint</Application>
  <PresentationFormat>Widescreen</PresentationFormat>
  <Paragraphs>174</Paragraphs>
  <Slides>28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Cambria Math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Meetings this Week</vt:lpstr>
      <vt:lpstr>Outreach</vt:lpstr>
      <vt:lpstr>Outreach Events</vt:lpstr>
      <vt:lpstr>Projects</vt:lpstr>
      <vt:lpstr>Spring 2018 Main Projects</vt:lpstr>
      <vt:lpstr>Sumo Robotics Tournament</vt:lpstr>
      <vt:lpstr>What is a Sumo Bot Competition?</vt:lpstr>
      <vt:lpstr>SPARC Sumo-Bot Requirements</vt:lpstr>
      <vt:lpstr>SPARC MINI-CLASS Part Requirements</vt:lpstr>
      <vt:lpstr>Maker Training Sessions</vt:lpstr>
      <vt:lpstr>Maker Training Session Topics</vt:lpstr>
      <vt:lpstr>Maker Topic: 3D CAD &amp; SolidWorks</vt:lpstr>
      <vt:lpstr>Why use 3D Computer Aided Design</vt:lpstr>
      <vt:lpstr>Why Use</vt:lpstr>
      <vt:lpstr>Alternatives to SolidWorks</vt:lpstr>
      <vt:lpstr>How to Access SolidWorks</vt:lpstr>
      <vt:lpstr>Minimum Computer Requirements</vt:lpstr>
      <vt:lpstr>Aspects of 3D CAD</vt:lpstr>
      <vt:lpstr>Learning SolidWorks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285</cp:revision>
  <dcterms:created xsi:type="dcterms:W3CDTF">2016-09-03T15:20:58Z</dcterms:created>
  <dcterms:modified xsi:type="dcterms:W3CDTF">2018-04-04T13:19:16Z</dcterms:modified>
</cp:coreProperties>
</file>